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2.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70a772c8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70a772c8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270a772c83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270a772c83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2bd85e196d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2bd85e196d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2f8bb0b99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2f8bb0b99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34230162cd_0_6: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34230162c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34230162cd_0_1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34230162cd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34230162cd_0_3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34230162cd_0_3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34230162cd_0_4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34230162cd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WWII Human Rights Violations Research Project </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74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t>
            </a:r>
            <a:r>
              <a:rPr lang="en" sz="1200">
                <a:solidFill>
                  <a:schemeClr val="dk1"/>
                </a:solidFill>
                <a:latin typeface="Halant"/>
                <a:ea typeface="Halant"/>
                <a:cs typeface="Halant"/>
                <a:sym typeface="Halant"/>
              </a:rPr>
              <a:t>assigned presentation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WWII Human Rights Violation: Nanjing Massacre</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Survivor Testimony - Guixiang Liu &amp; Shuqin Xia</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when the Japanese soldiers came to Liu’s family’s village.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happened to Xia’s family when the Japanese </a:t>
            </a:r>
            <a:r>
              <a:rPr lang="en" sz="1200">
                <a:solidFill>
                  <a:schemeClr val="dk1"/>
                </a:solidFill>
                <a:latin typeface="Inter"/>
                <a:ea typeface="Inter"/>
                <a:cs typeface="Inter"/>
                <a:sym typeface="Inter"/>
              </a:rPr>
              <a:t>soldiers</a:t>
            </a:r>
            <a:r>
              <a:rPr lang="en" sz="1200">
                <a:solidFill>
                  <a:schemeClr val="dk1"/>
                </a:solidFill>
                <a:latin typeface="Inter"/>
                <a:ea typeface="Inter"/>
                <a:cs typeface="Inter"/>
                <a:sym typeface="Inter"/>
              </a:rPr>
              <a:t> knocked on her door?</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Xia mean when she said that the Japanese had had a three-fold policy?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stuck with you the most from these testimonies? Why?</a:t>
            </a:r>
            <a:endParaRPr sz="1200">
              <a:solidFill>
                <a:schemeClr val="dk1"/>
              </a:solidFill>
              <a:latin typeface="Inter"/>
              <a:ea typeface="Inter"/>
              <a:cs typeface="Inter"/>
              <a:sym typeface="Inter"/>
            </a:endParaRPr>
          </a:p>
        </p:txBody>
      </p:sp>
      <p:sp>
        <p:nvSpPr>
          <p:cNvPr id="105" name="Google Shape;105;p2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06" name="Google Shape;106;p25"/>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endParaRPr sz="1200">
              <a:solidFill>
                <a:schemeClr val="dk2"/>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WWII Human Rights Violations Research Project </a:t>
            </a:r>
            <a:endParaRPr sz="19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26"/>
          <p:cNvSpPr txBox="1"/>
          <p:nvPr/>
        </p:nvSpPr>
        <p:spPr>
          <a:xfrm>
            <a:off x="594300" y="807688"/>
            <a:ext cx="6583800" cy="774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WWII Human Rights Violation: Unit 731</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Survivor Testimony - Hideo Shimizu</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Shimizu’s job in Unit 731?</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experiments were done on people in Unit 731?</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are Shimizu’s efforts to tell the truth problematic in Japan?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US react to Unit 731’s research?</a:t>
            </a:r>
            <a:endParaRPr sz="1200">
              <a:solidFill>
                <a:schemeClr val="dk1"/>
              </a:solidFill>
              <a:latin typeface="Inter"/>
              <a:ea typeface="Inter"/>
              <a:cs typeface="Inter"/>
              <a:sym typeface="Inter"/>
            </a:endParaRPr>
          </a:p>
        </p:txBody>
      </p:sp>
      <p:sp>
        <p:nvSpPr>
          <p:cNvPr id="117" name="Google Shape;117;p2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18" name="Google Shape;118;p26"/>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endParaRPr sz="1200">
              <a:solidFill>
                <a:schemeClr val="dk2"/>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WWII Human Rights Violations Research Project </a:t>
            </a:r>
            <a:endParaRPr sz="1900">
              <a:solidFill>
                <a:schemeClr val="dk1"/>
              </a:solidFill>
              <a:latin typeface="Halant"/>
              <a:ea typeface="Halant"/>
              <a:cs typeface="Halant"/>
              <a:sym typeface="Halant"/>
            </a:endParaRPr>
          </a:p>
        </p:txBody>
      </p:sp>
      <p:pic>
        <p:nvPicPr>
          <p:cNvPr id="124" name="Google Shape;12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7" name="Google Shape;127;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8" name="Google Shape;128;p27"/>
          <p:cNvSpPr txBox="1"/>
          <p:nvPr/>
        </p:nvSpPr>
        <p:spPr>
          <a:xfrm>
            <a:off x="594300" y="807688"/>
            <a:ext cx="6583800" cy="668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WWII Human Rights Violation: Red Army in Germany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Survivor Testimony - Lisa Slater</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happened when the Russian soldiers came down into the basement?</a:t>
            </a:r>
            <a:br>
              <a:rPr lang="en" sz="1200">
                <a:solidFill>
                  <a:schemeClr val="dk1"/>
                </a:solidFill>
                <a:latin typeface="Inter"/>
                <a:ea typeface="Inter"/>
                <a:cs typeface="Inter"/>
                <a:sym typeface="Inter"/>
              </a:rPr>
            </a:b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people, including Lisa and her sister, try to push back against the Russians?</a:t>
            </a:r>
            <a:br>
              <a:rPr lang="en" sz="1200">
                <a:solidFill>
                  <a:schemeClr val="dk1"/>
                </a:solidFill>
                <a:latin typeface="Inter"/>
                <a:ea typeface="Inter"/>
                <a:cs typeface="Inter"/>
                <a:sym typeface="Inter"/>
              </a:rPr>
            </a:b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from this testimony, and why?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p:txBody>
      </p:sp>
      <p:sp>
        <p:nvSpPr>
          <p:cNvPr id="129" name="Google Shape;129;p2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30" name="Google Shape;130;p27"/>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WWII Human Rights Violations Research Project </a:t>
            </a:r>
            <a:endParaRPr sz="1900">
              <a:solidFill>
                <a:schemeClr val="dk1"/>
              </a:solidFill>
              <a:latin typeface="Halant"/>
              <a:ea typeface="Halant"/>
              <a:cs typeface="Halant"/>
              <a:sym typeface="Halant"/>
            </a:endParaRPr>
          </a:p>
        </p:txBody>
      </p:sp>
      <p:pic>
        <p:nvPicPr>
          <p:cNvPr id="136" name="Google Shape;136;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0" name="Google Shape;140;p28"/>
          <p:cNvSpPr txBox="1"/>
          <p:nvPr/>
        </p:nvSpPr>
        <p:spPr>
          <a:xfrm>
            <a:off x="594300" y="807688"/>
            <a:ext cx="6583800" cy="774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WWII Human Rights Violation: Dropping the Atomic Bomb on Japan</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Survivor Testimony - Selections from TIME Magazine Article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Chosen individual:</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Describe what resonated most with you about their story.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Chosen individual:</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Describe what resonated most with you about their story.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testimonies you read, what do you think is the biggest message </a:t>
            </a:r>
            <a:r>
              <a:rPr lang="en" sz="1200">
                <a:solidFill>
                  <a:schemeClr val="dk1"/>
                </a:solidFill>
                <a:latin typeface="Inter"/>
                <a:ea typeface="Inter"/>
                <a:cs typeface="Inter"/>
                <a:sym typeface="Inter"/>
              </a:rPr>
              <a:t>survivors</a:t>
            </a:r>
            <a:r>
              <a:rPr lang="en" sz="1200">
                <a:solidFill>
                  <a:schemeClr val="dk1"/>
                </a:solidFill>
                <a:latin typeface="Inter"/>
                <a:ea typeface="Inter"/>
                <a:cs typeface="Inter"/>
                <a:sym typeface="Inter"/>
              </a:rPr>
              <a:t> of the atomic bomb want to stress to people today?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p:txBody>
      </p:sp>
      <p:sp>
        <p:nvSpPr>
          <p:cNvPr id="141" name="Google Shape;141;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42" name="Google Shape;142;p28"/>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6" name="Shape 146"/>
        <p:cNvGrpSpPr/>
        <p:nvPr/>
      </p:nvGrpSpPr>
      <p:grpSpPr>
        <a:xfrm>
          <a:off x="0" y="0"/>
          <a:ext cx="0" cy="0"/>
          <a:chOff x="0" y="0"/>
          <a:chExt cx="0" cy="0"/>
        </a:xfrm>
      </p:grpSpPr>
      <p:pic>
        <p:nvPicPr>
          <p:cNvPr id="147" name="Google Shape;147;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a:t>
            </a:r>
            <a:endParaRPr sz="1900">
              <a:solidFill>
                <a:schemeClr val="dk1"/>
              </a:solidFill>
              <a:latin typeface="Halant"/>
              <a:ea typeface="Halant"/>
              <a:cs typeface="Halant"/>
              <a:sym typeface="Halant"/>
            </a:endParaRPr>
          </a:p>
        </p:txBody>
      </p:sp>
      <p:pic>
        <p:nvPicPr>
          <p:cNvPr id="155" name="Google Shape;155;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8" name="Google Shape;158;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9" name="Google Shape;159;p30"/>
          <p:cNvSpPr txBox="1"/>
          <p:nvPr/>
        </p:nvSpPr>
        <p:spPr>
          <a:xfrm>
            <a:off x="594300" y="807688"/>
            <a:ext cx="6583800" cy="6095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at the museum panels for the four human rights atrocities. For the atrocity you researched, be sure to look at a museum panel completed by another student pair. Answer the questions below.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Atrocity: Nanjing Massacre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Atrocity: Unit 731</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3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a:t>
            </a:r>
            <a:endParaRPr sz="1900">
              <a:solidFill>
                <a:schemeClr val="dk1"/>
              </a:solidFill>
              <a:latin typeface="Halant"/>
              <a:ea typeface="Halant"/>
              <a:cs typeface="Halant"/>
              <a:sym typeface="Halant"/>
            </a:endParaRPr>
          </a:p>
        </p:txBody>
      </p:sp>
      <p:pic>
        <p:nvPicPr>
          <p:cNvPr id="165" name="Google Shape;165;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8" name="Google Shape;168;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9" name="Google Shape;169;p31"/>
          <p:cNvSpPr txBox="1"/>
          <p:nvPr/>
        </p:nvSpPr>
        <p:spPr>
          <a:xfrm>
            <a:off x="594300" y="807688"/>
            <a:ext cx="6583800" cy="6095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at the museum panels for the four human rights atrocities. For the atrocity you researched, be sure to look at a museum panel completed by another student pair. Answer the questions below.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Atrocity: The Red Army in Germany</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Atrocity: Atomic Bombing of Japan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Halant"/>
                <a:ea typeface="Halant"/>
                <a:cs typeface="Halant"/>
                <a:sym typeface="Halant"/>
              </a:rPr>
              <a:t>Universal Declaration of Human Rights Source Annotation</a:t>
            </a:r>
            <a:endParaRPr sz="1800">
              <a:latin typeface="Halant"/>
              <a:ea typeface="Halant"/>
              <a:cs typeface="Halant"/>
              <a:sym typeface="Halant"/>
            </a:endParaRPr>
          </a:p>
        </p:txBody>
      </p:sp>
      <p:pic>
        <p:nvPicPr>
          <p:cNvPr id="175" name="Google Shape;175;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6" name="Google Shape;1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2"/>
          <p:cNvSpPr txBox="1"/>
          <p:nvPr/>
        </p:nvSpPr>
        <p:spPr>
          <a:xfrm>
            <a:off x="506250" y="571750"/>
            <a:ext cx="686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for the following source.</a:t>
            </a:r>
            <a:endParaRPr sz="1200">
              <a:solidFill>
                <a:schemeClr val="dk1"/>
              </a:solidFill>
              <a:latin typeface="Halant"/>
              <a:ea typeface="Halant"/>
              <a:cs typeface="Halant"/>
              <a:sym typeface="Halant"/>
            </a:endParaRPr>
          </a:p>
        </p:txBody>
      </p:sp>
      <p:sp>
        <p:nvSpPr>
          <p:cNvPr id="178" name="Google Shape;178;p32"/>
          <p:cNvSpPr txBox="1"/>
          <p:nvPr/>
        </p:nvSpPr>
        <p:spPr>
          <a:xfrm>
            <a:off x="753750" y="958750"/>
            <a:ext cx="6264900" cy="5258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United Nations General Assembly, </a:t>
            </a:r>
            <a:r>
              <a:rPr i="1" lang="en" sz="1200">
                <a:solidFill>
                  <a:schemeClr val="dk1"/>
                </a:solidFill>
                <a:latin typeface="Halant"/>
                <a:ea typeface="Halant"/>
                <a:cs typeface="Halant"/>
                <a:sym typeface="Halant"/>
              </a:rPr>
              <a:t>Preamble to the Universal Declaration of Human Rights</a:t>
            </a:r>
            <a:r>
              <a:rPr lang="en" sz="1200">
                <a:solidFill>
                  <a:schemeClr val="dk1"/>
                </a:solidFill>
                <a:latin typeface="Halant"/>
                <a:ea typeface="Halant"/>
                <a:cs typeface="Halant"/>
                <a:sym typeface="Halant"/>
              </a:rPr>
              <a:t>, December 10, 1948</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Whereas recognition of the inherent dignity and of the equal and inalienable rights of all members of the human family is the foundation of freedom, justice and peace in the world,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Whereas disregard and contempt for human rights have resulted in barbarous acts which have outraged the conscience of mankind, and the advent of a world in which human beings shall enjoy freedom of speech and belief and freedom from fear and want has been proclaimed as the highest aspiration of the common people,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Whereas it is essential, if man is not to be compelled to have recourse, as a last resort, to rebellion against tyranny and oppression, that human rights should be protected by the rule of law…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Now, therefore, The General Assembly, Proclaims this Universal Declaration of Human Rights as a common standard of achievement for all peoples and all nations, to the end that every individual and every organ of society, keeping this Declaration constantly in mind, shall strive by teaching and education to promote respect for these rights and freedoms and by progressive measures, national and international, to secure their universal and effective recognition and observance, both among the peoples of Member States themselves and among the peoples of territories under their jurisdiction. </a:t>
            </a:r>
            <a:endParaRPr sz="1200">
              <a:solidFill>
                <a:schemeClr val="dk1"/>
              </a:solidFill>
              <a:latin typeface="Inter"/>
              <a:ea typeface="Inter"/>
              <a:cs typeface="Inter"/>
              <a:sym typeface="Inter"/>
            </a:endParaRPr>
          </a:p>
        </p:txBody>
      </p:sp>
      <p:sp>
        <p:nvSpPr>
          <p:cNvPr id="179" name="Google Shape;179;p32"/>
          <p:cNvSpPr txBox="1"/>
          <p:nvPr/>
        </p:nvSpPr>
        <p:spPr>
          <a:xfrm>
            <a:off x="315150" y="6564025"/>
            <a:ext cx="7244100" cy="2807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80" name="Google Shape;180;p32"/>
          <p:cNvSpPr txBox="1"/>
          <p:nvPr/>
        </p:nvSpPr>
        <p:spPr>
          <a:xfrm>
            <a:off x="315150" y="62642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181" name="Google Shape;181;p32"/>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